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2" r:id="rId2"/>
  </p:sldMasterIdLst>
  <p:notesMasterIdLst>
    <p:notesMasterId r:id="rId52"/>
  </p:notesMasterIdLst>
  <p:handoutMasterIdLst>
    <p:handoutMasterId r:id="rId53"/>
  </p:handoutMasterIdLst>
  <p:sldIdLst>
    <p:sldId id="256" r:id="rId3"/>
    <p:sldId id="398" r:id="rId4"/>
    <p:sldId id="389" r:id="rId5"/>
    <p:sldId id="442" r:id="rId6"/>
    <p:sldId id="441" r:id="rId7"/>
    <p:sldId id="445" r:id="rId8"/>
    <p:sldId id="439" r:id="rId9"/>
    <p:sldId id="431" r:id="rId10"/>
    <p:sldId id="443" r:id="rId11"/>
    <p:sldId id="444" r:id="rId12"/>
    <p:sldId id="446" r:id="rId13"/>
    <p:sldId id="447" r:id="rId14"/>
    <p:sldId id="448" r:id="rId15"/>
    <p:sldId id="451" r:id="rId16"/>
    <p:sldId id="452" r:id="rId17"/>
    <p:sldId id="453" r:id="rId18"/>
    <p:sldId id="449" r:id="rId19"/>
    <p:sldId id="450" r:id="rId20"/>
    <p:sldId id="454" r:id="rId21"/>
    <p:sldId id="456" r:id="rId22"/>
    <p:sldId id="457" r:id="rId23"/>
    <p:sldId id="458" r:id="rId24"/>
    <p:sldId id="459" r:id="rId25"/>
    <p:sldId id="460" r:id="rId26"/>
    <p:sldId id="472" r:id="rId27"/>
    <p:sldId id="470" r:id="rId28"/>
    <p:sldId id="471" r:id="rId29"/>
    <p:sldId id="469" r:id="rId30"/>
    <p:sldId id="473" r:id="rId31"/>
    <p:sldId id="474" r:id="rId32"/>
    <p:sldId id="455" r:id="rId33"/>
    <p:sldId id="464" r:id="rId34"/>
    <p:sldId id="461" r:id="rId35"/>
    <p:sldId id="462" r:id="rId36"/>
    <p:sldId id="463" r:id="rId37"/>
    <p:sldId id="465" r:id="rId38"/>
    <p:sldId id="466" r:id="rId39"/>
    <p:sldId id="467" r:id="rId40"/>
    <p:sldId id="479" r:id="rId41"/>
    <p:sldId id="475" r:id="rId42"/>
    <p:sldId id="480" r:id="rId43"/>
    <p:sldId id="481" r:id="rId44"/>
    <p:sldId id="476" r:id="rId45"/>
    <p:sldId id="477" r:id="rId46"/>
    <p:sldId id="478" r:id="rId47"/>
    <p:sldId id="483" r:id="rId48"/>
    <p:sldId id="482" r:id="rId49"/>
    <p:sldId id="484" r:id="rId50"/>
    <p:sldId id="410" r:id="rId5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7CEBCD21-3BEA-4DC5-8E47-AB8E6DBC4415}">
          <p14:sldIdLst>
            <p14:sldId id="256"/>
            <p14:sldId id="398"/>
            <p14:sldId id="389"/>
            <p14:sldId id="442"/>
          </p14:sldIdLst>
        </p14:section>
        <p14:section name="R-type" id="{3AD1B81D-1157-4E51-BF71-CB93C5C49AD0}">
          <p14:sldIdLst>
            <p14:sldId id="441"/>
            <p14:sldId id="445"/>
            <p14:sldId id="439"/>
            <p14:sldId id="431"/>
            <p14:sldId id="443"/>
            <p14:sldId id="444"/>
            <p14:sldId id="446"/>
            <p14:sldId id="447"/>
            <p14:sldId id="448"/>
            <p14:sldId id="451"/>
            <p14:sldId id="452"/>
            <p14:sldId id="453"/>
            <p14:sldId id="449"/>
            <p14:sldId id="450"/>
          </p14:sldIdLst>
        </p14:section>
        <p14:section name="I-type" id="{DC13BB4D-EDC0-43C9-BF89-AF4415033BDC}">
          <p14:sldIdLst>
            <p14:sldId id="454"/>
            <p14:sldId id="456"/>
            <p14:sldId id="457"/>
            <p14:sldId id="458"/>
            <p14:sldId id="459"/>
            <p14:sldId id="460"/>
            <p14:sldId id="472"/>
            <p14:sldId id="470"/>
            <p14:sldId id="471"/>
            <p14:sldId id="469"/>
            <p14:sldId id="473"/>
            <p14:sldId id="474"/>
            <p14:sldId id="455"/>
            <p14:sldId id="464"/>
            <p14:sldId id="461"/>
            <p14:sldId id="462"/>
            <p14:sldId id="463"/>
            <p14:sldId id="465"/>
            <p14:sldId id="466"/>
            <p14:sldId id="467"/>
          </p14:sldIdLst>
        </p14:section>
        <p14:section name="J-type" id="{79E971FA-D251-48A2-B97B-CC15D12A7358}">
          <p14:sldIdLst>
            <p14:sldId id="479"/>
            <p14:sldId id="475"/>
            <p14:sldId id="480"/>
            <p14:sldId id="481"/>
            <p14:sldId id="476"/>
            <p14:sldId id="477"/>
            <p14:sldId id="478"/>
            <p14:sldId id="483"/>
            <p14:sldId id="482"/>
          </p14:sldIdLst>
        </p14:section>
        <p14:section name="Conclusion" id="{8BFDB23A-DBCB-4668-86C6-131E2F100D3C}">
          <p14:sldIdLst>
            <p14:sldId id="484"/>
          </p14:sldIdLst>
        </p14:section>
        <p14:section name="End" id="{84356CF5-9664-49BC-832A-831E9BBE238E}">
          <p14:sldIdLst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9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5244" autoAdjust="0"/>
  </p:normalViewPr>
  <p:slideViewPr>
    <p:cSldViewPr>
      <p:cViewPr varScale="1">
        <p:scale>
          <a:sx n="106" d="100"/>
          <a:sy n="106" d="100"/>
        </p:scale>
        <p:origin x="176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184" y="-96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695CCF1-1A81-4021-8969-8FA4C75919E1}" type="datetimeFigureOut">
              <a:rPr lang="zh-TW" altLang="en-US"/>
              <a:pPr>
                <a:defRPr/>
              </a:pPr>
              <a:t>2023/7/10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7E3F522-470A-48BC-B084-A5252634EEE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Tx/>
              <a:buFontTx/>
              <a:buNone/>
              <a:defRPr kumimoji="1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F709C7A-F8A6-4C63-A331-8F39CAD168C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2CB3A4A-261E-441A-8B0D-36194FBFD8CE}" type="slidenum">
              <a:rPr lang="en-US" altLang="zh-TW"/>
              <a:pPr>
                <a:spcBef>
                  <a:spcPct val="0"/>
                </a:spcBef>
              </a:pPr>
              <a:t>1</a:t>
            </a:fld>
            <a:endParaRPr lang="en-US" altLang="zh-TW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z="16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89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5486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063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734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1420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9366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70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33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7405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455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88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8536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3408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86530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7651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3625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396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39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405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3132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44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85968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45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369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4027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47781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47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325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9486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3786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322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0462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61103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709C7A-F8A6-4C63-A331-8F39CAD168CD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178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2011/9/9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233339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84861-DBFE-4E41-AE53-C5977D7DB652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206409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4638" y="1604963"/>
            <a:ext cx="2054225" cy="45180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5038" cy="45180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38385-DEF5-4AAE-9635-67291568FC34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2700525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78B30-C3E3-4D44-8299-E55ED5F1AD5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7CD70-B49D-40DC-A22E-C5833E87AD15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658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CD6BDD-ECA7-4804-BE8D-CC894AF5A53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2011/9/9</a:t>
            </a:r>
          </a:p>
        </p:txBody>
      </p:sp>
    </p:spTree>
    <p:extLst>
      <p:ext uri="{BB962C8B-B14F-4D97-AF65-F5344CB8AC3E}">
        <p14:creationId xmlns:p14="http://schemas.microsoft.com/office/powerpoint/2010/main" val="318694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E54CD-9E9C-40BC-896B-C67E4B04BD5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0D480-810A-477A-817E-4E3C8B8B3930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875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16013" y="1844675"/>
            <a:ext cx="3663950" cy="387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32363" y="1844675"/>
            <a:ext cx="3663950" cy="387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79116-D1FA-4890-9C7F-35517512890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965D9-164C-4270-8347-42B55EC022BC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22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4FFD4-E22F-4D15-B548-9AA5B619D6F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9544F-0120-4CA1-BAA8-D0B389686797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82800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409CF-432D-49CA-97DD-AF785B75661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159B2-780C-4D14-A6AC-C52F7335DA43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72735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E1C58-F244-4C5E-B351-53247EB60AB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6C014-C274-48FF-B482-CD985C9E4E90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7958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03195-554E-44BA-92FA-E9F6548462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3C0E7-663E-4D26-AED7-17E9B0B9D1EC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753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65087-B7FB-42B8-98D9-23FF12CDF268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3127977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1653D-75B3-4315-8039-467014CD0F0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49FD7-2181-4623-B45B-46039EB1DF2B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3122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68A7A-6513-450F-AAA7-8CF31913D0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B36F3-FA1F-4FE1-81D1-1E42AFE07AAD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4602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0213" y="450850"/>
            <a:ext cx="1887537" cy="52720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16013" y="450850"/>
            <a:ext cx="5511800" cy="52720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3D0CD-6417-426A-A06A-5C16787ECE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A1CB7-9CF0-44E5-AD19-494EEB5605D2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8448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250" y="450850"/>
            <a:ext cx="7048500" cy="11890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16013" y="1844675"/>
            <a:ext cx="3663950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32363" y="1844675"/>
            <a:ext cx="3663950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BFD72-994E-456F-B20D-31EE75DF0AF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FDD6E-A351-4928-A394-E4BBD3D7B4BD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9130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250" y="450850"/>
            <a:ext cx="7048500" cy="11890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16013" y="1844675"/>
            <a:ext cx="3663950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932363" y="1844675"/>
            <a:ext cx="3663950" cy="18621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932363" y="3859213"/>
            <a:ext cx="3663950" cy="1863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532AA-4FE1-4382-B34E-F49294CB5C5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65A51-8DB2-4E66-859A-2EF7173BC212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84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E6DD2-57A7-437C-AF17-76BAC622B5E3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83810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3838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1604963"/>
            <a:ext cx="4035425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F7017-31A5-4845-B2BF-C12AE95AAE23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275878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2AEDB-C779-4060-9DCA-6C09EBD5B36E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219350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D51C7-B051-46B3-9D0D-83A8AC411AF2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161428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1EB35-30F0-4DDD-AD04-585EAEA059D4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157584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F64FD-20D3-4034-90E8-677D184B8E3A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228649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4C0DE-7E71-4ECD-BFA4-502FFF58E0BF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</p:spTree>
    <p:extLst>
      <p:ext uri="{BB962C8B-B14F-4D97-AF65-F5344CB8AC3E}">
        <p14:creationId xmlns:p14="http://schemas.microsoft.com/office/powerpoint/2010/main" val="180320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8400"/>
            <a:ext cx="2125663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fld id="{4C32A47B-6CAC-4C4D-9E11-EE87BA73D988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1908175" y="6248400"/>
            <a:ext cx="5969000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3366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Electronic Engineering, National Changhua University of Education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419475" y="3716338"/>
            <a:ext cx="52482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/>
              <a:t>請按一下滑鼠，編輯標題文的格式。</a:t>
            </a:r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1265238"/>
            <a:ext cx="205898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195513" y="3284538"/>
            <a:ext cx="6481762" cy="71437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2268538" y="2852738"/>
            <a:ext cx="73025" cy="792162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 rot="-60000">
            <a:off x="1747838" y="3503613"/>
            <a:ext cx="407987" cy="382587"/>
          </a:xfrm>
          <a:prstGeom prst="rect">
            <a:avLst/>
          </a:prstGeom>
          <a:solidFill>
            <a:srgbClr val="000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 rot="-60000">
            <a:off x="1751013" y="3932238"/>
            <a:ext cx="407987" cy="382587"/>
          </a:xfrm>
          <a:prstGeom prst="rect">
            <a:avLst/>
          </a:prstGeom>
          <a:solidFill>
            <a:srgbClr val="0000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 rot="-60000">
            <a:off x="1293813" y="3505200"/>
            <a:ext cx="407987" cy="382588"/>
          </a:xfrm>
          <a:prstGeom prst="rect">
            <a:avLst/>
          </a:prstGeom>
          <a:solidFill>
            <a:srgbClr val="0000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auto">
          <a:xfrm rot="-60000">
            <a:off x="1298575" y="3937000"/>
            <a:ext cx="407988" cy="381000"/>
          </a:xfrm>
          <a:prstGeom prst="rect">
            <a:avLst/>
          </a:prstGeom>
          <a:solidFill>
            <a:srgbClr val="0000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 rot="-60000">
            <a:off x="1752600" y="4364038"/>
            <a:ext cx="407988" cy="382587"/>
          </a:xfrm>
          <a:prstGeom prst="rect">
            <a:avLst/>
          </a:prstGeom>
          <a:solidFill>
            <a:srgbClr val="0000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auto">
          <a:xfrm rot="-60000">
            <a:off x="841375" y="3508375"/>
            <a:ext cx="407988" cy="382588"/>
          </a:xfrm>
          <a:prstGeom prst="rect">
            <a:avLst/>
          </a:prstGeom>
          <a:solidFill>
            <a:srgbClr val="0000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auto">
          <a:xfrm rot="-60000">
            <a:off x="393700" y="3505200"/>
            <a:ext cx="407988" cy="382588"/>
          </a:xfrm>
          <a:prstGeom prst="rect">
            <a:avLst/>
          </a:prstGeom>
          <a:solidFill>
            <a:srgbClr val="4F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auto">
          <a:xfrm rot="-60000">
            <a:off x="842963" y="3929063"/>
            <a:ext cx="407987" cy="382587"/>
          </a:xfrm>
          <a:prstGeom prst="rect">
            <a:avLst/>
          </a:prstGeom>
          <a:solidFill>
            <a:srgbClr val="4F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0" name="Rectangle 17"/>
          <p:cNvSpPr>
            <a:spLocks noChangeArrowheads="1"/>
          </p:cNvSpPr>
          <p:nvPr/>
        </p:nvSpPr>
        <p:spPr bwMode="auto">
          <a:xfrm rot="-60000">
            <a:off x="1293813" y="4354513"/>
            <a:ext cx="407987" cy="382587"/>
          </a:xfrm>
          <a:prstGeom prst="rect">
            <a:avLst/>
          </a:prstGeom>
          <a:solidFill>
            <a:srgbClr val="4F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1" name="Rectangle 18"/>
          <p:cNvSpPr>
            <a:spLocks noChangeArrowheads="1"/>
          </p:cNvSpPr>
          <p:nvPr/>
        </p:nvSpPr>
        <p:spPr bwMode="auto">
          <a:xfrm rot="-60000">
            <a:off x="1746250" y="4776788"/>
            <a:ext cx="404813" cy="382587"/>
          </a:xfrm>
          <a:prstGeom prst="rect">
            <a:avLst/>
          </a:prstGeom>
          <a:solidFill>
            <a:srgbClr val="4F4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2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1663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/>
              <a:t>請按滑鼠，編輯大綱文字格式。</a:t>
            </a:r>
          </a:p>
          <a:p>
            <a:pPr lvl="1"/>
            <a:r>
              <a:rPr lang="zh-TW" altLang="en-GB"/>
              <a:t>第二個大綱級</a:t>
            </a:r>
          </a:p>
          <a:p>
            <a:pPr lvl="2"/>
            <a:r>
              <a:rPr lang="zh-TW" altLang="en-GB"/>
              <a:t>第三個大綱級</a:t>
            </a:r>
          </a:p>
          <a:p>
            <a:pPr lvl="3"/>
            <a:r>
              <a:rPr lang="zh-TW" altLang="en-GB"/>
              <a:t>第四個大綱級</a:t>
            </a:r>
          </a:p>
          <a:p>
            <a:pPr lvl="4"/>
            <a:r>
              <a:rPr lang="zh-TW" altLang="en-GB"/>
              <a:t>第五個大綱級</a:t>
            </a:r>
          </a:p>
          <a:p>
            <a:pPr lvl="4"/>
            <a:r>
              <a:rPr lang="zh-TW" altLang="en-GB"/>
              <a:t>第六個大綱級</a:t>
            </a:r>
          </a:p>
          <a:p>
            <a:pPr lvl="4"/>
            <a:r>
              <a:rPr lang="zh-TW" altLang="en-GB"/>
              <a:t>第七個大綱級</a:t>
            </a:r>
          </a:p>
          <a:p>
            <a:pPr lvl="4"/>
            <a:r>
              <a:rPr lang="zh-TW" altLang="en-GB"/>
              <a:t>第八個大綱級</a:t>
            </a:r>
          </a:p>
          <a:p>
            <a:pPr lvl="4"/>
            <a:r>
              <a:rPr lang="zh-TW" altLang="en-GB"/>
              <a:t>第九個大綱級</a:t>
            </a:r>
          </a:p>
        </p:txBody>
      </p:sp>
      <p:sp>
        <p:nvSpPr>
          <p:cNvPr id="1043" name="Rectangle 20"/>
          <p:cNvSpPr>
            <a:spLocks noChangeArrowheads="1"/>
          </p:cNvSpPr>
          <p:nvPr/>
        </p:nvSpPr>
        <p:spPr bwMode="auto">
          <a:xfrm>
            <a:off x="6804025" y="6256338"/>
            <a:ext cx="2125663" cy="449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>
            <a:lvl1pPr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fld id="{7CF65C16-D147-4310-9690-FD79B217AA4B}" type="slidenum">
              <a:rPr lang="en-US" altLang="zh-TW" sz="1400" b="1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pPr algn="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t>‹#›</a:t>
            </a:fld>
            <a:endParaRPr lang="en-US" altLang="zh-TW" sz="1400" b="1" dirty="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41" r:id="rId2"/>
    <p:sldLayoutId id="2147484642" r:id="rId3"/>
    <p:sldLayoutId id="2147484643" r:id="rId4"/>
    <p:sldLayoutId id="2147484644" r:id="rId5"/>
    <p:sldLayoutId id="2147484645" r:id="rId6"/>
    <p:sldLayoutId id="2147484646" r:id="rId7"/>
    <p:sldLayoutId id="2147484647" r:id="rId8"/>
    <p:sldLayoutId id="2147484648" r:id="rId9"/>
    <p:sldLayoutId id="2147484649" r:id="rId10"/>
    <p:sldLayoutId id="2147484650" r:id="rId11"/>
  </p:sldLayoutIdLst>
  <p:hf sldNum="0" hdr="0"/>
  <p:txStyles>
    <p:titleStyle>
      <a:lvl1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2pPr>
      <a:lvl3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3pPr>
      <a:lvl4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 b="1">
          <a:solidFill>
            <a:srgbClr val="000000"/>
          </a:solidFill>
          <a:latin typeface="Times New Roman" pitchFamily="18" charset="0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ftr"/>
          </p:nvPr>
        </p:nvSpPr>
        <p:spPr bwMode="auto">
          <a:xfrm>
            <a:off x="1258888" y="6381750"/>
            <a:ext cx="7192962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1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>
                <a:solidFill>
                  <a:srgbClr val="003366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2125663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400" b="1" smtClean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4A6452-8B96-47AD-BF79-3BFD409BEB5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450850"/>
            <a:ext cx="70485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/>
              <a:t>請按一下滑鼠，編輯標題文的格式。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844675"/>
            <a:ext cx="74803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/>
              <a:t>請按滑鼠，編輯大綱文字格式。</a:t>
            </a:r>
          </a:p>
          <a:p>
            <a:pPr lvl="1"/>
            <a:r>
              <a:rPr lang="zh-TW" altLang="en-GB"/>
              <a:t>第二個大綱級</a:t>
            </a:r>
          </a:p>
          <a:p>
            <a:pPr lvl="2"/>
            <a:r>
              <a:rPr lang="zh-TW" altLang="en-GB"/>
              <a:t>第三個大綱級</a:t>
            </a:r>
          </a:p>
          <a:p>
            <a:pPr lvl="3"/>
            <a:r>
              <a:rPr lang="zh-TW" altLang="en-GB"/>
              <a:t>第四個大綱級</a:t>
            </a:r>
          </a:p>
          <a:p>
            <a:pPr lvl="4"/>
            <a:r>
              <a:rPr lang="zh-TW" altLang="en-GB"/>
              <a:t>第五個大綱級</a:t>
            </a:r>
          </a:p>
          <a:p>
            <a:pPr lvl="4"/>
            <a:r>
              <a:rPr lang="zh-TW" altLang="en-GB"/>
              <a:t>第六個大綱級</a:t>
            </a:r>
          </a:p>
          <a:p>
            <a:pPr lvl="4"/>
            <a:r>
              <a:rPr lang="zh-TW" altLang="en-GB"/>
              <a:t>第七個大綱級</a:t>
            </a:r>
          </a:p>
          <a:p>
            <a:pPr lvl="4"/>
            <a:r>
              <a:rPr lang="zh-TW" altLang="en-GB"/>
              <a:t>第八個大綱級</a:t>
            </a:r>
          </a:p>
          <a:p>
            <a:pPr lvl="4"/>
            <a:r>
              <a:rPr lang="zh-TW" altLang="en-GB"/>
              <a:t>第九個大綱級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5663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fld id="{DC10A808-E3F2-422A-A4E7-91FCCCFB1E81}" type="datetime1">
              <a:rPr lang="zh-TW" altLang="en-US"/>
              <a:pPr>
                <a:defRPr/>
              </a:pPr>
              <a:t>2023/7/10</a:t>
            </a:fld>
            <a:endParaRPr lang="en-US" altLang="zh-TW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12747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473200" y="1557338"/>
            <a:ext cx="7202488" cy="73025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544638" y="1339850"/>
            <a:ext cx="69850" cy="360363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1" r:id="rId1"/>
    <p:sldLayoutId id="2147484664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59" r:id="rId10"/>
    <p:sldLayoutId id="2147484660" r:id="rId11"/>
    <p:sldLayoutId id="2147484661" r:id="rId12"/>
    <p:sldLayoutId id="2147484662" r:id="rId13"/>
  </p:sldLayoutIdLst>
  <p:hf hdr="0"/>
  <p:txStyles>
    <p:titleStyle>
      <a:lvl1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2pPr>
      <a:lvl3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3pPr>
      <a:lvl4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 b="1">
          <a:solidFill>
            <a:srgbClr val="000000"/>
          </a:solidFill>
          <a:latin typeface="Times New Roman" pitchFamily="18" charset="0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版面配置區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1EA21239-E631-4F67-9B96-B9FA98589096}" type="datetime1">
              <a:rPr lang="zh-TW" altLang="en-US" smtClean="0">
                <a:solidFill>
                  <a:srgbClr val="000000"/>
                </a:solidFill>
                <a:latin typeface="Rockwell Extra Bold" panose="02060903040505020403" pitchFamily="18" charset="0"/>
              </a:rPr>
              <a:pPr eaLnBrk="1" hangingPunct="1">
                <a:defRPr/>
              </a:pPr>
              <a:t>2023/7/10</a:t>
            </a:fld>
            <a:endParaRPr lang="en-US" altLang="zh-TW" dirty="0">
              <a:solidFill>
                <a:srgbClr val="00000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123" name="頁尾版面配置區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Times New Roman" panose="02020603050405020304" pitchFamily="18" charset="0"/>
              </a:rPr>
              <a:t>Electronic Engineering, National Changhua University of Education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371600"/>
            <a:ext cx="9144000" cy="2057400"/>
          </a:xfrm>
        </p:spPr>
        <p:txBody>
          <a:bodyPr/>
          <a:lstStyle/>
          <a:p>
            <a:pPr algn="ctr"/>
            <a:r>
              <a:rPr lang="en-US" altLang="zh-TW" sz="3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Central Processing Unit</a:t>
            </a:r>
            <a:r>
              <a:rPr lang="zh-TW" altLang="en-US" sz="3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TW" sz="3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Design</a:t>
            </a:r>
            <a:endParaRPr lang="zh-CN" altLang="en-US" sz="32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3733800"/>
            <a:ext cx="6324600" cy="1828800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endParaRPr kumimoji="1" lang="en-US" altLang="zh-TW" sz="2800" dirty="0">
              <a:solidFill>
                <a:schemeClr val="tx1"/>
              </a:solidFill>
            </a:endParaRPr>
          </a:p>
          <a:p>
            <a:pPr algn="l"/>
            <a:r>
              <a:rPr lang="en-US" altLang="zh-TW" sz="2800" dirty="0"/>
              <a:t>Reporter:	Jyun-Xin Ke</a:t>
            </a:r>
            <a:r>
              <a:rPr lang="zh-TW" altLang="en-US" sz="2800" dirty="0"/>
              <a:t> </a:t>
            </a:r>
            <a:endParaRPr lang="en-US" altLang="zh-TW" sz="2800" dirty="0"/>
          </a:p>
        </p:txBody>
      </p:sp>
    </p:spTree>
  </p:cSld>
  <p:clrMapOvr>
    <a:masterClrMapping/>
  </p:clrMapOvr>
  <p:transition advTm="1496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dirty="0">
                <a:solidFill>
                  <a:schemeClr val="tx1"/>
                </a:solidFill>
              </a:rPr>
              <a:t>XOR NOR (Testbench)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B78B96-339C-45B1-B5D3-0E3EE7E3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56D9A2-289B-41AE-A52F-99C21B13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5954"/>
            <a:ext cx="9144000" cy="295656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DFE62C7-134A-4526-8563-952596E97493}"/>
              </a:ext>
            </a:extLst>
          </p:cNvPr>
          <p:cNvSpPr/>
          <p:nvPr/>
        </p:nvSpPr>
        <p:spPr bwMode="auto">
          <a:xfrm>
            <a:off x="5159050" y="4672241"/>
            <a:ext cx="1394150" cy="14401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F050A51-F41D-45EB-A9CD-328DB51A7F15}"/>
              </a:ext>
            </a:extLst>
          </p:cNvPr>
          <p:cNvSpPr/>
          <p:nvPr/>
        </p:nvSpPr>
        <p:spPr bwMode="auto">
          <a:xfrm>
            <a:off x="6553200" y="4672241"/>
            <a:ext cx="648044" cy="14401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B37A86E-C004-4C10-95B7-09E1AD422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2"/>
          <a:stretch/>
        </p:blipFill>
        <p:spPr>
          <a:xfrm>
            <a:off x="1328737" y="2274189"/>
            <a:ext cx="6679523" cy="38643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2119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126A5ED-8CDB-4670-9B3D-E7D400F27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74" y="2366962"/>
            <a:ext cx="6068990" cy="3878263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D9436B0-7CFE-428E-946F-DBB3F1F4B2B4}"/>
              </a:ext>
            </a:extLst>
          </p:cNvPr>
          <p:cNvSpPr txBox="1">
            <a:spLocks/>
          </p:cNvSpPr>
          <p:nvPr/>
        </p:nvSpPr>
        <p:spPr bwMode="auto">
          <a:xfrm>
            <a:off x="1116012" y="1844675"/>
            <a:ext cx="7551737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400" kern="0" dirty="0">
                <a:solidFill>
                  <a:schemeClr val="tx1"/>
                </a:solidFill>
              </a:rPr>
              <a:t>SLLV SRLV SRAV</a:t>
            </a:r>
          </a:p>
          <a:p>
            <a:endParaRPr lang="en-US" altLang="zh-TW" sz="2400" kern="0" dirty="0">
              <a:solidFill>
                <a:schemeClr val="tx1"/>
              </a:solidFill>
            </a:endParaRPr>
          </a:p>
          <a:p>
            <a:endParaRPr lang="zh-TW" altLang="en-US" sz="2400" kern="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0727FF-6E1F-4F2F-9148-5237C92CB832}"/>
              </a:ext>
            </a:extLst>
          </p:cNvPr>
          <p:cNvSpPr/>
          <p:nvPr/>
        </p:nvSpPr>
        <p:spPr bwMode="auto">
          <a:xfrm>
            <a:off x="1951085" y="4306092"/>
            <a:ext cx="5668915" cy="8755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6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12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SLLV SRLV SRAV(ALU-Control)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C8E52A-E909-47EF-B139-FDDD613B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37278"/>
            <a:ext cx="4522787" cy="27798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23AA0E-70FC-41C8-9FA0-B94462B53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5" b="1295"/>
          <a:stretch/>
        </p:blipFill>
        <p:spPr>
          <a:xfrm>
            <a:off x="4855369" y="2337278"/>
            <a:ext cx="3921126" cy="39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02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13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SLLV SRLV SRAV(ALU)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DC6B27-58E6-4AB3-9E94-D9AECC1F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74064"/>
            <a:ext cx="4343400" cy="40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14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SLLV SRLV SRAV(ALU)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C391E4-3523-4B98-85C0-EB54FD73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45" y="2514600"/>
            <a:ext cx="7132248" cy="30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kern="0" dirty="0">
                <a:solidFill>
                  <a:schemeClr val="tx1"/>
                </a:solidFill>
              </a:rPr>
              <a:t>SLLV </a:t>
            </a:r>
            <a:r>
              <a:rPr lang="en-US" altLang="zh-TW" sz="2400" dirty="0">
                <a:solidFill>
                  <a:schemeClr val="tx1"/>
                </a:solidFill>
              </a:rPr>
              <a:t>(Testbench)</a:t>
            </a: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B78B96-339C-45B1-B5D3-0E3EE7E3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39A0DD5-B7D8-4363-936F-56012195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38400"/>
            <a:ext cx="86106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7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kern="0" dirty="0">
                <a:solidFill>
                  <a:schemeClr val="tx1"/>
                </a:solidFill>
              </a:rPr>
              <a:t>SLLV</a:t>
            </a:r>
            <a:r>
              <a:rPr lang="zh-TW" altLang="en-US" sz="2400" kern="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(Testbench)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B78B96-339C-45B1-B5D3-0E3EE7E3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EE895F-972C-4154-834F-B7142747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408835"/>
            <a:ext cx="7506113" cy="402188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8D57AB-C092-4D06-8EA3-C7598792A4F4}"/>
              </a:ext>
            </a:extLst>
          </p:cNvPr>
          <p:cNvSpPr txBox="1"/>
          <p:nvPr/>
        </p:nvSpPr>
        <p:spPr>
          <a:xfrm>
            <a:off x="4038600" y="191760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</a:rPr>
              <a:t> </a:t>
            </a:r>
            <a:r>
              <a:rPr lang="zh-TW" altLang="en-US" sz="1800" dirty="0">
                <a:solidFill>
                  <a:schemeClr val="tx1"/>
                </a:solidFill>
              </a:rPr>
              <a:t>把</a:t>
            </a:r>
            <a:r>
              <a:rPr lang="en-US" altLang="zh-TW" sz="1800" dirty="0">
                <a:solidFill>
                  <a:schemeClr val="tx1"/>
                </a:solidFill>
              </a:rPr>
              <a:t>4</a:t>
            </a:r>
            <a:r>
              <a:rPr lang="zh-TW" altLang="en-US" sz="1800" dirty="0">
                <a:solidFill>
                  <a:schemeClr val="tx1"/>
                </a:solidFill>
              </a:rPr>
              <a:t>往左移</a:t>
            </a:r>
            <a:r>
              <a:rPr lang="en-US" altLang="zh-TW" sz="1800" dirty="0">
                <a:solidFill>
                  <a:schemeClr val="tx1"/>
                </a:solidFill>
              </a:rPr>
              <a:t>2</a:t>
            </a:r>
            <a:r>
              <a:rPr lang="zh-TW" altLang="en-US" sz="1800" dirty="0">
                <a:solidFill>
                  <a:schemeClr val="tx1"/>
                </a:solidFill>
              </a:rPr>
              <a:t>位為</a:t>
            </a:r>
            <a:r>
              <a:rPr lang="en-US" altLang="zh-TW" sz="1800" dirty="0">
                <a:solidFill>
                  <a:schemeClr val="tx1"/>
                </a:solidFill>
              </a:rPr>
              <a:t>16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F8677A5-87FD-4250-BB95-47F7BD84519C}"/>
              </a:ext>
            </a:extLst>
          </p:cNvPr>
          <p:cNvSpPr/>
          <p:nvPr/>
        </p:nvSpPr>
        <p:spPr bwMode="auto">
          <a:xfrm>
            <a:off x="3962400" y="5257800"/>
            <a:ext cx="1687675" cy="14401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155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kern="0" dirty="0">
                <a:solidFill>
                  <a:schemeClr val="tx1"/>
                </a:solidFill>
              </a:rPr>
              <a:t>SRLV</a:t>
            </a:r>
            <a:r>
              <a:rPr lang="zh-TW" altLang="en-US" sz="2400" kern="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(Testbench)</a:t>
            </a: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B78B96-339C-45B1-B5D3-0E3EE7E3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D915F7-F4CE-4391-9177-256697DF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38400"/>
            <a:ext cx="86868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8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kern="0" dirty="0">
                <a:solidFill>
                  <a:schemeClr val="tx1"/>
                </a:solidFill>
              </a:rPr>
              <a:t>SRLV</a:t>
            </a:r>
            <a:r>
              <a:rPr lang="zh-TW" altLang="en-US" sz="2400" kern="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(Testbench)</a:t>
            </a: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B78B96-339C-45B1-B5D3-0E3EE7E3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88F3963-7610-4DFB-87FC-D81B5D1C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359865"/>
            <a:ext cx="7551737" cy="409875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BEFEF2B-2C2B-497B-ADFE-343219DC5D3A}"/>
              </a:ext>
            </a:extLst>
          </p:cNvPr>
          <p:cNvSpPr txBox="1"/>
          <p:nvPr/>
        </p:nvSpPr>
        <p:spPr>
          <a:xfrm>
            <a:off x="4038600" y="191760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</a:rPr>
              <a:t> </a:t>
            </a:r>
            <a:r>
              <a:rPr lang="zh-TW" altLang="en-US" sz="1800" dirty="0">
                <a:solidFill>
                  <a:schemeClr val="tx1"/>
                </a:solidFill>
              </a:rPr>
              <a:t>把</a:t>
            </a:r>
            <a:r>
              <a:rPr lang="en-US" altLang="zh-TW" sz="1800" dirty="0">
                <a:solidFill>
                  <a:schemeClr val="tx1"/>
                </a:solidFill>
              </a:rPr>
              <a:t>4</a:t>
            </a:r>
            <a:r>
              <a:rPr lang="zh-TW" altLang="en-US" sz="1800" dirty="0">
                <a:solidFill>
                  <a:schemeClr val="tx1"/>
                </a:solidFill>
              </a:rPr>
              <a:t>往右移</a:t>
            </a:r>
            <a:r>
              <a:rPr lang="en-US" altLang="zh-TW" sz="1800" dirty="0">
                <a:solidFill>
                  <a:schemeClr val="tx1"/>
                </a:solidFill>
              </a:rPr>
              <a:t>2</a:t>
            </a:r>
            <a:r>
              <a:rPr lang="zh-TW" altLang="en-US" sz="1800" dirty="0">
                <a:solidFill>
                  <a:schemeClr val="tx1"/>
                </a:solidFill>
              </a:rPr>
              <a:t>位為</a:t>
            </a:r>
            <a:r>
              <a:rPr lang="en-US" altLang="zh-TW" sz="1800" dirty="0">
                <a:solidFill>
                  <a:schemeClr val="tx1"/>
                </a:solidFill>
              </a:rPr>
              <a:t>1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E9C552-F68A-4356-91B3-A3523D91EC26}"/>
              </a:ext>
            </a:extLst>
          </p:cNvPr>
          <p:cNvSpPr/>
          <p:nvPr/>
        </p:nvSpPr>
        <p:spPr bwMode="auto">
          <a:xfrm>
            <a:off x="3962400" y="5257800"/>
            <a:ext cx="1687675" cy="14401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663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19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708525"/>
          </a:xfrm>
        </p:spPr>
        <p:txBody>
          <a:bodyPr/>
          <a:lstStyle/>
          <a:p>
            <a:pPr>
              <a:defRPr/>
            </a:pPr>
            <a:r>
              <a:rPr lang="en-US" altLang="zh-TW" sz="1800" dirty="0"/>
              <a:t>I-type</a:t>
            </a:r>
          </a:p>
          <a:p>
            <a:pPr>
              <a:defRPr/>
            </a:pPr>
            <a:endParaRPr lang="en-US" altLang="zh-TW" sz="1800" dirty="0"/>
          </a:p>
          <a:p>
            <a:pPr marL="0" indent="0">
              <a:buNone/>
              <a:defRPr/>
            </a:pPr>
            <a:endParaRPr lang="en-US" altLang="zh-TW" sz="1800" dirty="0"/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Instruction		         			  OP		Meaning		</a:t>
            </a: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addi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	       $rt,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, immediate	            8		$rt =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+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andi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	       $rt,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, immediate 	           12		$rt =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&amp;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ori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	       $rt,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, immediate  	           13		$rt =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|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slti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	       $rt,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, immediate	           10		if($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&lt;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) $rt=1; else $rt=0</a:t>
            </a: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lw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	       $rt, immediate($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)  	           35		$rt = M[$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+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] (word)</a:t>
            </a: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lb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	       $rt, immediate($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)	           32		$rt = M[$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+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] (byte)</a:t>
            </a: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sw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               $rt, immediate($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)	           43		M[$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+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] = $rt (word)</a:t>
            </a: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sb 	       $rt, immediate($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)	           4		M[$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+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imm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] = $rt (byte)</a:t>
            </a: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beq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            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, $rt, immediate	           4		if($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==$rt) PC =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PC+imm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  <a:p>
            <a:pPr marL="342900" marR="0" lvl="0" indent="-342900" algn="l" defTabSz="44926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ben	       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, $rt, immediate	           5		if($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!=$rt) PC =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PC+imm</a:t>
            </a:r>
            <a:endParaRPr kumimoji="0" lang="zh-TW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  <a:p>
            <a:pPr>
              <a:defRPr/>
            </a:pPr>
            <a:endParaRPr lang="en-US" altLang="zh-TW" sz="1800" dirty="0"/>
          </a:p>
          <a:p>
            <a:pPr>
              <a:defRPr/>
            </a:pPr>
            <a:endParaRPr lang="en-US" altLang="zh-TW" sz="1800" dirty="0"/>
          </a:p>
          <a:p>
            <a:pPr>
              <a:defRPr/>
            </a:pPr>
            <a:endParaRPr lang="zh-TW" altLang="en-US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2606E50A-ABDD-490E-94C8-4F8ED9A8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435001"/>
              </p:ext>
            </p:extLst>
          </p:nvPr>
        </p:nvGraphicFramePr>
        <p:xfrm>
          <a:off x="1219200" y="2362200"/>
          <a:ext cx="7200000" cy="548640"/>
        </p:xfrm>
        <a:graphic>
          <a:graphicData uri="http://schemas.openxmlformats.org/drawingml/2006/table">
            <a:tbl>
              <a:tblPr/>
              <a:tblGrid>
                <a:gridCol w="1204067">
                  <a:extLst>
                    <a:ext uri="{9D8B030D-6E8A-4147-A177-3AD203B41FA5}">
                      <a16:colId xmlns:a16="http://schemas.microsoft.com/office/drawing/2014/main" val="4117882899"/>
                    </a:ext>
                  </a:extLst>
                </a:gridCol>
                <a:gridCol w="1202034">
                  <a:extLst>
                    <a:ext uri="{9D8B030D-6E8A-4147-A177-3AD203B41FA5}">
                      <a16:colId xmlns:a16="http://schemas.microsoft.com/office/drawing/2014/main" val="1609169392"/>
                    </a:ext>
                  </a:extLst>
                </a:gridCol>
                <a:gridCol w="1202034">
                  <a:extLst>
                    <a:ext uri="{9D8B030D-6E8A-4147-A177-3AD203B41FA5}">
                      <a16:colId xmlns:a16="http://schemas.microsoft.com/office/drawing/2014/main" val="1615943520"/>
                    </a:ext>
                  </a:extLst>
                </a:gridCol>
                <a:gridCol w="3591865">
                  <a:extLst>
                    <a:ext uri="{9D8B030D-6E8A-4147-A177-3AD203B41FA5}">
                      <a16:colId xmlns:a16="http://schemas.microsoft.com/office/drawing/2014/main" val="61413857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opcode (6)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rs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(5)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rt (5)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immediate (16)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85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3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2" y="1844675"/>
            <a:ext cx="7799387" cy="3878263"/>
          </a:xfrm>
        </p:spPr>
        <p:txBody>
          <a:bodyPr/>
          <a:lstStyle/>
          <a:p>
            <a:r>
              <a:rPr lang="en-US" altLang="zh-TW" sz="2400" dirty="0"/>
              <a:t>Introduction</a:t>
            </a:r>
          </a:p>
          <a:p>
            <a:r>
              <a:rPr lang="en-US" altLang="zh-TW" sz="2400" dirty="0"/>
              <a:t>Add R-type instruction</a:t>
            </a:r>
          </a:p>
          <a:p>
            <a:r>
              <a:rPr lang="en-US" altLang="zh-TW" sz="2400" dirty="0"/>
              <a:t>Add I-type instruction</a:t>
            </a:r>
          </a:p>
          <a:p>
            <a:r>
              <a:rPr lang="en-US" altLang="zh-TW" sz="2400" dirty="0"/>
              <a:t>Add J-type instruction</a:t>
            </a:r>
          </a:p>
          <a:p>
            <a:r>
              <a:rPr lang="en-US" altLang="zh-TW" sz="2400" dirty="0"/>
              <a:t>Conclusion</a:t>
            </a:r>
          </a:p>
          <a:p>
            <a:endParaRPr lang="en-US" altLang="zh-TW" sz="24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310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09" y="1905000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XORI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F184878-F447-4B10-99FC-BF2C1618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"/>
          <a:stretch/>
        </p:blipFill>
        <p:spPr>
          <a:xfrm>
            <a:off x="1143000" y="2634020"/>
            <a:ext cx="7453313" cy="2299573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B39B320-F378-47CA-B52F-0B9DF878A3C4}"/>
              </a:ext>
            </a:extLst>
          </p:cNvPr>
          <p:cNvSpPr/>
          <p:nvPr/>
        </p:nvSpPr>
        <p:spPr bwMode="auto">
          <a:xfrm>
            <a:off x="1129506" y="3962400"/>
            <a:ext cx="7480300" cy="2893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2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21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XORI (</a:t>
            </a:r>
            <a:r>
              <a:rPr lang="en-US" altLang="zh-TW" sz="2400" dirty="0" err="1"/>
              <a:t>ALU_Control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E2A583-5867-4A4D-9ACB-956A357D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4" y="2813250"/>
            <a:ext cx="3907875" cy="18716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BE540C-AFAD-41E5-B57E-E801D600B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38" y="2919939"/>
            <a:ext cx="3554276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8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22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XORI (Control)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7B8302-FBED-49E7-8D72-CBDEDC6D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8" y="2689409"/>
            <a:ext cx="4377465" cy="25043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A1897FA-190E-497F-B167-95FA9ED8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645" y="3583351"/>
            <a:ext cx="4636537" cy="1610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D81767B-DEEF-47AA-8F35-ACD2E10CEF74}"/>
              </a:ext>
            </a:extLst>
          </p:cNvPr>
          <p:cNvSpPr/>
          <p:nvPr/>
        </p:nvSpPr>
        <p:spPr>
          <a:xfrm>
            <a:off x="3679231" y="2390177"/>
            <a:ext cx="5363047" cy="27699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ALUsrc:1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是用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sign-extend 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立即值、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是用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register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的值（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ALU source)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91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23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XORI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242F7-FB21-4E2D-8397-9029BF00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46" y="2367979"/>
            <a:ext cx="6309907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2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24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XORI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82CA81-9FA7-4923-8B83-4CFED731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336" r="833" b="1896"/>
          <a:stretch/>
        </p:blipFill>
        <p:spPr>
          <a:xfrm>
            <a:off x="228600" y="2286000"/>
            <a:ext cx="8572500" cy="3505200"/>
          </a:xfrm>
          <a:prstGeom prst="rect">
            <a:avLst/>
          </a:prstGeom>
          <a:ln>
            <a:noFill/>
          </a:ln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BE42E65B-9623-4B72-8B6D-27F7518DCAC9}"/>
              </a:ext>
            </a:extLst>
          </p:cNvPr>
          <p:cNvSpPr/>
          <p:nvPr/>
        </p:nvSpPr>
        <p:spPr bwMode="auto">
          <a:xfrm>
            <a:off x="4724400" y="4572000"/>
            <a:ext cx="2362200" cy="15240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663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91E925D-84A8-4389-B71F-280055816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13" y="2405150"/>
            <a:ext cx="7480300" cy="2757312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09" y="1905000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LH SH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39B320-F378-47CA-B52F-0B9DF878A3C4}"/>
              </a:ext>
            </a:extLst>
          </p:cNvPr>
          <p:cNvSpPr/>
          <p:nvPr/>
        </p:nvSpPr>
        <p:spPr bwMode="auto">
          <a:xfrm>
            <a:off x="1107767" y="2752990"/>
            <a:ext cx="7480300" cy="3527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6CA376-2953-471D-BD3B-38AE83A60B2A}"/>
              </a:ext>
            </a:extLst>
          </p:cNvPr>
          <p:cNvSpPr/>
          <p:nvPr/>
        </p:nvSpPr>
        <p:spPr bwMode="auto">
          <a:xfrm>
            <a:off x="1115219" y="4447829"/>
            <a:ext cx="7480300" cy="3527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368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26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LH</a:t>
            </a:r>
            <a:r>
              <a:rPr lang="zh-TW" altLang="en-US" sz="2400" dirty="0"/>
              <a:t> </a:t>
            </a:r>
            <a:r>
              <a:rPr lang="en-US" altLang="zh-TW" sz="2400" dirty="0"/>
              <a:t>SH (</a:t>
            </a:r>
            <a:r>
              <a:rPr lang="en-US" altLang="zh-TW" sz="2400" dirty="0" err="1"/>
              <a:t>ALU_Control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6713091-9432-4DB8-A5EA-5A48A59E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921477"/>
            <a:ext cx="4495800" cy="21040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3307099-D84C-4B0F-9186-2505F083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99" y="2887118"/>
            <a:ext cx="3810927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27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LH</a:t>
            </a:r>
            <a:r>
              <a:rPr lang="zh-TW" altLang="en-US" sz="2400" dirty="0"/>
              <a:t> </a:t>
            </a:r>
            <a:r>
              <a:rPr lang="en-US" altLang="zh-TW" sz="2400" dirty="0"/>
              <a:t>SH (Control)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85C7F46-1C9D-4A1F-ACEE-254A9F06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8" y="3454819"/>
            <a:ext cx="3534232" cy="20143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CD3239-E6A4-4630-9A15-0365DDDE6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14"/>
          <a:stretch/>
        </p:blipFill>
        <p:spPr>
          <a:xfrm>
            <a:off x="3962400" y="2570672"/>
            <a:ext cx="5044176" cy="28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28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LH</a:t>
            </a:r>
            <a:r>
              <a:rPr lang="zh-TW" altLang="en-US" sz="2400" dirty="0"/>
              <a:t> </a:t>
            </a:r>
            <a:r>
              <a:rPr lang="en-US" altLang="zh-TW" sz="2400" dirty="0"/>
              <a:t>SH (</a:t>
            </a:r>
            <a:r>
              <a:rPr lang="en-US" altLang="zh-TW" sz="2400" dirty="0" err="1"/>
              <a:t>Data_memory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51FB91-705C-4CFE-8A6B-DE43DCF5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10" y="2403502"/>
            <a:ext cx="7192962" cy="40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29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LH SH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ED3AE8-B77B-4C43-93D3-A41CF5E1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59" y="2392134"/>
            <a:ext cx="7924800" cy="30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4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MIPS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R2000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Introduction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8AC28-39AD-4A53-BB82-E72DAEAD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70621"/>
            <a:ext cx="3667060" cy="35571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7EB5614-E681-432D-993A-C633A49B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830" y="2798639"/>
            <a:ext cx="4396740" cy="34011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30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LH SH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80FA1B-FCCB-4FE8-824A-7D907334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2328042"/>
            <a:ext cx="7834313" cy="405370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9208A3D-BF6D-45DA-9813-50AB5A559B1B}"/>
              </a:ext>
            </a:extLst>
          </p:cNvPr>
          <p:cNvSpPr/>
          <p:nvPr/>
        </p:nvSpPr>
        <p:spPr bwMode="auto">
          <a:xfrm>
            <a:off x="5285400" y="5153025"/>
            <a:ext cx="1143000" cy="22860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803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13" y="1844675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BLE BGT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31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D1EFCE0-1D44-4487-8A90-2C7AEDF36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"/>
          <a:stretch/>
        </p:blipFill>
        <p:spPr>
          <a:xfrm>
            <a:off x="1116006" y="2854617"/>
            <a:ext cx="7480307" cy="1865107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B39B320-F378-47CA-B52F-0B9DF878A3C4}"/>
              </a:ext>
            </a:extLst>
          </p:cNvPr>
          <p:cNvSpPr/>
          <p:nvPr/>
        </p:nvSpPr>
        <p:spPr bwMode="auto">
          <a:xfrm>
            <a:off x="1116010" y="3783806"/>
            <a:ext cx="7480299" cy="9291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75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32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BGT (ALU-Control)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A3DA3D-49D2-436A-A4B9-79F0EBE8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97" y="2976456"/>
            <a:ext cx="3871296" cy="20057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4F5284-BAD8-4A9C-B222-51552C21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40" y="3011596"/>
            <a:ext cx="3816427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80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33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BGT (Control)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8B63C1-DC95-4878-845B-838DA014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3" y="2888823"/>
            <a:ext cx="4224894" cy="2304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3029FF-FFD0-4773-BCE0-1526E1A59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062" y="1731962"/>
            <a:ext cx="3492251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34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BGT (</a:t>
            </a:r>
            <a:r>
              <a:rPr lang="en-US" altLang="zh-TW" sz="2400" dirty="0" err="1"/>
              <a:t>Branch_Jump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B7C2CF-9ED9-40D6-BA67-16614BE19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956"/>
          <a:stretch/>
        </p:blipFill>
        <p:spPr>
          <a:xfrm>
            <a:off x="990600" y="2494463"/>
            <a:ext cx="4377307" cy="25548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1C85A9-47D6-4BFA-99EE-35B024B9F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22" r="9479"/>
          <a:stretch/>
        </p:blipFill>
        <p:spPr>
          <a:xfrm>
            <a:off x="4953001" y="2542088"/>
            <a:ext cx="3962400" cy="24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10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35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2F8160-D52B-4B70-BF9F-E513CD59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97906"/>
            <a:ext cx="5653568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3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36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3A945C-4826-4721-BEFB-702B11F5B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" t="1546" r="176" b="627"/>
          <a:stretch/>
        </p:blipFill>
        <p:spPr>
          <a:xfrm>
            <a:off x="76199" y="2491741"/>
            <a:ext cx="8991601" cy="337566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2BC645CE-2ECF-4C80-95BB-9BB0FC75B83D}"/>
              </a:ext>
            </a:extLst>
          </p:cNvPr>
          <p:cNvSpPr/>
          <p:nvPr/>
        </p:nvSpPr>
        <p:spPr bwMode="auto">
          <a:xfrm>
            <a:off x="6324600" y="4800600"/>
            <a:ext cx="609600" cy="15240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C875D0-510B-4730-91CF-CB393C582988}"/>
              </a:ext>
            </a:extLst>
          </p:cNvPr>
          <p:cNvSpPr txBox="1"/>
          <p:nvPr/>
        </p:nvSpPr>
        <p:spPr>
          <a:xfrm>
            <a:off x="4038600" y="1917604"/>
            <a:ext cx="340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4 &lt;= 5</a:t>
            </a:r>
            <a:r>
              <a:rPr lang="zh-TW" altLang="en-US" dirty="0">
                <a:solidFill>
                  <a:schemeClr val="tx1"/>
                </a:solidFill>
              </a:rPr>
              <a:t> 條件不成立 </a:t>
            </a:r>
            <a:r>
              <a:rPr lang="en-US" altLang="zh-TW" dirty="0">
                <a:solidFill>
                  <a:schemeClr val="tx1"/>
                </a:solidFill>
              </a:rPr>
              <a:t>Ture</a:t>
            </a:r>
            <a:r>
              <a:rPr lang="zh-TW" altLang="en-US" dirty="0">
                <a:solidFill>
                  <a:schemeClr val="tx1"/>
                </a:solidFill>
              </a:rPr>
              <a:t>，輸出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6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37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6CD4FD-A628-4E00-ADD9-56ACC5CD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00" y="2296800"/>
            <a:ext cx="5434924" cy="414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6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38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BLE (Testbench)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I-type instruction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EFFFE7-5F3C-46F4-93D5-2B76695C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1090" r="500" b="1872"/>
          <a:stretch/>
        </p:blipFill>
        <p:spPr>
          <a:xfrm>
            <a:off x="76200" y="2476500"/>
            <a:ext cx="9022080" cy="33909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81B05711-9BC4-4982-9365-9BE155C0C1B8}"/>
              </a:ext>
            </a:extLst>
          </p:cNvPr>
          <p:cNvSpPr/>
          <p:nvPr/>
        </p:nvSpPr>
        <p:spPr bwMode="auto">
          <a:xfrm>
            <a:off x="6324600" y="4800600"/>
            <a:ext cx="685800" cy="15240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5980B8-A795-4320-B539-C0FF83E6F000}"/>
              </a:ext>
            </a:extLst>
          </p:cNvPr>
          <p:cNvSpPr txBox="1"/>
          <p:nvPr/>
        </p:nvSpPr>
        <p:spPr>
          <a:xfrm>
            <a:off x="4038600" y="191760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5 &lt;= 4</a:t>
            </a:r>
            <a:r>
              <a:rPr lang="zh-TW" altLang="en-US" dirty="0">
                <a:solidFill>
                  <a:schemeClr val="tx1"/>
                </a:solidFill>
              </a:rPr>
              <a:t> 條件不成立 </a:t>
            </a:r>
            <a:r>
              <a:rPr lang="en-US" altLang="zh-TW" dirty="0" err="1">
                <a:solidFill>
                  <a:schemeClr val="tx1"/>
                </a:solidFill>
              </a:rPr>
              <a:t>Flase</a:t>
            </a:r>
            <a:r>
              <a:rPr lang="zh-TW" altLang="en-US" dirty="0">
                <a:solidFill>
                  <a:schemeClr val="tx1"/>
                </a:solidFill>
              </a:rPr>
              <a:t>，輸出</a:t>
            </a:r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52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39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632325"/>
          </a:xfrm>
        </p:spPr>
        <p:txBody>
          <a:bodyPr/>
          <a:lstStyle/>
          <a:p>
            <a:pPr>
              <a:defRPr/>
            </a:pPr>
            <a:r>
              <a:rPr lang="en-US" altLang="zh-TW" sz="1800" dirty="0"/>
              <a:t>J-type</a:t>
            </a:r>
          </a:p>
          <a:p>
            <a:pPr>
              <a:defRPr/>
            </a:pPr>
            <a:endParaRPr lang="en-US" altLang="zh-TW" sz="1800" dirty="0"/>
          </a:p>
          <a:p>
            <a:pPr marL="0" indent="0">
              <a:buNone/>
              <a:defRPr/>
            </a:pPr>
            <a:endParaRPr lang="en-US" altLang="zh-TW" sz="1800" dirty="0"/>
          </a:p>
          <a:p>
            <a:pPr>
              <a:defRPr/>
            </a:pPr>
            <a:r>
              <a:rPr lang="en-US" altLang="zh-TW" sz="1200" dirty="0"/>
              <a:t>Instruction					  OP	                       Meaning	</a:t>
            </a:r>
          </a:p>
          <a:p>
            <a:pPr>
              <a:defRPr/>
            </a:pPr>
            <a:r>
              <a:rPr lang="en-US" altLang="zh-TW" sz="1200" dirty="0"/>
              <a:t>j  destination		       			    2		       	  PC = target*4</a:t>
            </a:r>
          </a:p>
          <a:p>
            <a:pPr>
              <a:defRPr/>
            </a:pPr>
            <a:r>
              <a:rPr lang="en-US" altLang="zh-TW" sz="1200" dirty="0" err="1"/>
              <a:t>jal</a:t>
            </a:r>
            <a:r>
              <a:rPr lang="en-US" altLang="zh-TW" sz="1200" dirty="0"/>
              <a:t> destination		      			    3			  $ra = PC; PC = target*4</a:t>
            </a:r>
          </a:p>
          <a:p>
            <a:pPr>
              <a:defRPr/>
            </a:pPr>
            <a:endParaRPr lang="en-US" altLang="zh-TW" sz="1200" dirty="0"/>
          </a:p>
          <a:p>
            <a:pPr>
              <a:defRPr/>
            </a:pPr>
            <a:endParaRPr lang="zh-TW" altLang="en-US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4381C7B-2A8F-40DC-A32A-078CE31BA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100943"/>
              </p:ext>
            </p:extLst>
          </p:nvPr>
        </p:nvGraphicFramePr>
        <p:xfrm>
          <a:off x="1220400" y="2361600"/>
          <a:ext cx="7200000" cy="548640"/>
        </p:xfrm>
        <a:graphic>
          <a:graphicData uri="http://schemas.openxmlformats.org/drawingml/2006/table">
            <a:tbl>
              <a:tblPr/>
              <a:tblGrid>
                <a:gridCol w="1157416">
                  <a:extLst>
                    <a:ext uri="{9D8B030D-6E8A-4147-A177-3AD203B41FA5}">
                      <a16:colId xmlns:a16="http://schemas.microsoft.com/office/drawing/2014/main" val="1144895069"/>
                    </a:ext>
                  </a:extLst>
                </a:gridCol>
                <a:gridCol w="6042584">
                  <a:extLst>
                    <a:ext uri="{9D8B030D-6E8A-4147-A177-3AD203B41FA5}">
                      <a16:colId xmlns:a16="http://schemas.microsoft.com/office/drawing/2014/main" val="678828369"/>
                    </a:ext>
                  </a:extLst>
                </a:gridCol>
              </a:tblGrid>
              <a:tr h="548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opcode (6)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2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Target(26)</a:t>
                      </a:r>
                      <a:endParaRPr kumimoji="0" lang="zh-TW" altLang="en-US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46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31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A269D-CA73-4CEF-B438-CD5E5EA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34AE53-971D-4103-AA9C-8B6CECC3D2A4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00FE48-E2F4-44C2-B45C-9E0F636F513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549ADB-8979-4498-9DB4-ED0DF64DB9A9}"/>
              </a:ext>
            </a:extLst>
          </p:cNvPr>
          <p:cNvSpPr/>
          <p:nvPr/>
        </p:nvSpPr>
        <p:spPr>
          <a:xfrm>
            <a:off x="1520031" y="2073083"/>
            <a:ext cx="2727655" cy="36932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Data Memory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988DC3-BEF1-46BD-98DD-E28E41A3ED88}"/>
              </a:ext>
            </a:extLst>
          </p:cNvPr>
          <p:cNvSpPr/>
          <p:nvPr/>
        </p:nvSpPr>
        <p:spPr>
          <a:xfrm>
            <a:off x="1548105" y="2563891"/>
            <a:ext cx="6470650" cy="95409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assign	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Read_data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[31:24] = (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MemRead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[0])? memory3[Address] : 8'd0;</a:t>
            </a:r>
          </a:p>
          <a:p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assign	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Read_data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[23:16] = (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MemRead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[0])? memory2[Address] : 8'd0;</a:t>
            </a:r>
          </a:p>
          <a:p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assign	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Read_data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[15:8]   = (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MemRead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[0])? memory1[Address] : 8'd0;</a:t>
            </a:r>
          </a:p>
          <a:p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assign	</a:t>
            </a:r>
            <a:r>
              <a:rPr lang="en-US" altLang="zh-TW" sz="1400" b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Read_data</a:t>
            </a:r>
            <a:r>
              <a:rPr lang="en-US" altLang="zh-TW" sz="14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[7:0]     = memory0[Address] ;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FBDDB3-DE9D-48B2-9210-F793DF93A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49443"/>
              </p:ext>
            </p:extLst>
          </p:nvPr>
        </p:nvGraphicFramePr>
        <p:xfrm>
          <a:off x="2569922" y="4351169"/>
          <a:ext cx="4176292" cy="935335"/>
        </p:xfrm>
        <a:graphic>
          <a:graphicData uri="http://schemas.openxmlformats.org/drawingml/2006/table">
            <a:tbl>
              <a:tblPr/>
              <a:tblGrid>
                <a:gridCol w="1044073">
                  <a:extLst>
                    <a:ext uri="{9D8B030D-6E8A-4147-A177-3AD203B41FA5}">
                      <a16:colId xmlns:a16="http://schemas.microsoft.com/office/drawing/2014/main" val="4117882899"/>
                    </a:ext>
                  </a:extLst>
                </a:gridCol>
                <a:gridCol w="1044073">
                  <a:extLst>
                    <a:ext uri="{9D8B030D-6E8A-4147-A177-3AD203B41FA5}">
                      <a16:colId xmlns:a16="http://schemas.microsoft.com/office/drawing/2014/main" val="746616127"/>
                    </a:ext>
                  </a:extLst>
                </a:gridCol>
                <a:gridCol w="1044073">
                  <a:extLst>
                    <a:ext uri="{9D8B030D-6E8A-4147-A177-3AD203B41FA5}">
                      <a16:colId xmlns:a16="http://schemas.microsoft.com/office/drawing/2014/main" val="2367832996"/>
                    </a:ext>
                  </a:extLst>
                </a:gridCol>
                <a:gridCol w="1044073">
                  <a:extLst>
                    <a:ext uri="{9D8B030D-6E8A-4147-A177-3AD203B41FA5}">
                      <a16:colId xmlns:a16="http://schemas.microsoft.com/office/drawing/2014/main" val="2735496405"/>
                    </a:ext>
                  </a:extLst>
                </a:gridCol>
              </a:tblGrid>
              <a:tr h="2838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Memory 0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Memory 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Memory 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Memory 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8549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0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9833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address 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address 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address 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address 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41908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address 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47530"/>
                  </a:ext>
                </a:extLst>
              </a:tr>
            </a:tbl>
          </a:graphicData>
        </a:graphic>
      </p:graphicFrame>
      <p:sp>
        <p:nvSpPr>
          <p:cNvPr id="10" name="箭號: 向下 9">
            <a:extLst>
              <a:ext uri="{FF2B5EF4-FFF2-40B4-BE49-F238E27FC236}">
                <a16:creationId xmlns:a16="http://schemas.microsoft.com/office/drawing/2014/main" id="{036C7115-D270-4311-8D8C-BEA34BE4DB50}"/>
              </a:ext>
            </a:extLst>
          </p:cNvPr>
          <p:cNvSpPr/>
          <p:nvPr/>
        </p:nvSpPr>
        <p:spPr bwMode="auto">
          <a:xfrm>
            <a:off x="6026164" y="3733800"/>
            <a:ext cx="288020" cy="504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FF274EF8-C58D-47B3-9B8F-6470458F46E3}"/>
              </a:ext>
            </a:extLst>
          </p:cNvPr>
          <p:cNvSpPr/>
          <p:nvPr/>
        </p:nvSpPr>
        <p:spPr bwMode="auto">
          <a:xfrm>
            <a:off x="5018094" y="3738516"/>
            <a:ext cx="288020" cy="504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zh-TW" altLang="en-US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8A6E588F-3091-4D11-AD52-B97864D48221}"/>
              </a:ext>
            </a:extLst>
          </p:cNvPr>
          <p:cNvSpPr/>
          <p:nvPr/>
        </p:nvSpPr>
        <p:spPr bwMode="auto">
          <a:xfrm>
            <a:off x="3938019" y="3736736"/>
            <a:ext cx="288020" cy="504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3BDD966C-CB0A-46D7-8CA2-BF4C5E23AD6D}"/>
              </a:ext>
            </a:extLst>
          </p:cNvPr>
          <p:cNvSpPr/>
          <p:nvPr/>
        </p:nvSpPr>
        <p:spPr bwMode="auto">
          <a:xfrm>
            <a:off x="2929949" y="3733800"/>
            <a:ext cx="288020" cy="504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09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13" y="1844675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Jal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4F968DB-2AC9-4FD1-B642-F70F446CF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950" y="3012281"/>
            <a:ext cx="4924425" cy="1543050"/>
          </a:xfrm>
        </p:spPr>
      </p:pic>
    </p:spTree>
    <p:extLst>
      <p:ext uri="{BB962C8B-B14F-4D97-AF65-F5344CB8AC3E}">
        <p14:creationId xmlns:p14="http://schemas.microsoft.com/office/powerpoint/2010/main" val="141459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13" y="1844675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Jal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480DF1B5-18C1-4AA3-99EC-5B97EB53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844675"/>
            <a:ext cx="5688262" cy="44005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E9C80E5-F0D3-42D0-96B6-D534D156AE6B}"/>
              </a:ext>
            </a:extLst>
          </p:cNvPr>
          <p:cNvSpPr/>
          <p:nvPr/>
        </p:nvSpPr>
        <p:spPr bwMode="auto">
          <a:xfrm>
            <a:off x="1981201" y="2133600"/>
            <a:ext cx="990600" cy="9291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1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13" y="1844675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Jal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42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9EC0C96-6BE7-4FC9-B290-BE766AA88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287" y="1747657"/>
            <a:ext cx="4876800" cy="47317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E9C80E5-F0D3-42D0-96B6-D534D156AE6B}"/>
              </a:ext>
            </a:extLst>
          </p:cNvPr>
          <p:cNvSpPr/>
          <p:nvPr/>
        </p:nvSpPr>
        <p:spPr bwMode="auto">
          <a:xfrm>
            <a:off x="2743200" y="4370388"/>
            <a:ext cx="990600" cy="1295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15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43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Jal (Control)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208EA8-113D-4705-A88C-951D2DEC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43150"/>
            <a:ext cx="4067175" cy="25717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B896EF-E61D-4B45-B236-B0C10A57B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384675" y="4838213"/>
            <a:ext cx="4067175" cy="13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44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Jal (mux9)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AA6C3-2422-4FC0-9AFA-7B9E7CE6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56" y="2407953"/>
            <a:ext cx="5218628" cy="1457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8C4F4C-707B-4EB4-B196-60C073DBC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620" y="4335246"/>
            <a:ext cx="4401693" cy="16094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559372-E9B1-4467-A540-204140C43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5681">
            <a:off x="3603894" y="3722151"/>
            <a:ext cx="902286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7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45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Jal (MIPSR2000)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2F5C49-A108-47EC-830F-D2050251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10" y="2398461"/>
            <a:ext cx="3176291" cy="362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9C7407-BB54-43D2-8D4B-581596929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05" y="2971800"/>
            <a:ext cx="4227524" cy="29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46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Jal (reg)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588A35-EA04-4616-9E56-8B73A278A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36" y="1693353"/>
            <a:ext cx="4048095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5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47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Jal (MIPSR2000)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J-type instruction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14B1C3-695B-4361-B6DF-C4EEBF47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57" y="2435813"/>
            <a:ext cx="7315393" cy="365066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12AADF9-7818-4775-9ACF-43CF9CF16298}"/>
              </a:ext>
            </a:extLst>
          </p:cNvPr>
          <p:cNvSpPr/>
          <p:nvPr/>
        </p:nvSpPr>
        <p:spPr bwMode="auto">
          <a:xfrm>
            <a:off x="4343400" y="3276600"/>
            <a:ext cx="838200" cy="83820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032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A3FFF-5AE8-4E6D-A404-6C89E134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8ACCD1-E972-4BEF-B111-329836E8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經歷一個月的分析，我對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MIPSR2000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更加熟悉，也越來越看的懂光耀學長的寫法了，在修改指令的時候需要考慮十分周到，有時候跑出來的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真的很多，必須很有耐心的一條一條檢查。如果有些程式忘了加，雖然程式會過編譯，但就是不會跑正確的東西出來，這過程發生了應該有二三十次吧，明明只是簡單的指令，但真正要弄懂它卻是要花上足夠的心力才行，反覆地做模擬、修改，一直不斷的嘗試，才能成功新增指令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12710C-3DEB-42FA-ADD5-D1C9F4B30440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A63AF4-E898-4315-92BA-9D33BF161D8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48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748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1229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DF703974-0E24-466A-8CC8-FDC654E74DBD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49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7E9ADBE-0E95-485F-B9C9-0C9A90EA9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36838"/>
            <a:ext cx="8229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4400" dirty="0">
                <a:solidFill>
                  <a:srgbClr val="003399"/>
                </a:solidFill>
                <a:latin typeface="Times New Roman" panose="02020603050405020304" pitchFamily="18" charset="0"/>
              </a:rPr>
              <a:t>Thank</a:t>
            </a:r>
            <a:r>
              <a:rPr lang="zh-TW" altLang="en-US" sz="4400" dirty="0">
                <a:solidFill>
                  <a:srgbClr val="0033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4400" dirty="0">
                <a:solidFill>
                  <a:srgbClr val="003399"/>
                </a:solidFill>
                <a:latin typeface="Times New Roman" panose="02020603050405020304" pitchFamily="18" charset="0"/>
              </a:rPr>
              <a:t>you for your attention !</a:t>
            </a:r>
          </a:p>
        </p:txBody>
      </p:sp>
    </p:spTree>
    <p:extLst>
      <p:ext uri="{BB962C8B-B14F-4D97-AF65-F5344CB8AC3E}">
        <p14:creationId xmlns:p14="http://schemas.microsoft.com/office/powerpoint/2010/main" val="168068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5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632325"/>
          </a:xfrm>
        </p:spPr>
        <p:txBody>
          <a:bodyPr/>
          <a:lstStyle/>
          <a:p>
            <a:pPr>
              <a:defRPr/>
            </a:pPr>
            <a:r>
              <a:rPr lang="en-US" altLang="zh-TW" sz="1800" dirty="0"/>
              <a:t>R-type</a:t>
            </a:r>
          </a:p>
          <a:p>
            <a:pPr>
              <a:defRPr/>
            </a:pPr>
            <a:endParaRPr lang="en-US" altLang="zh-TW" sz="1800" dirty="0"/>
          </a:p>
          <a:p>
            <a:pPr marL="0" indent="0">
              <a:buNone/>
              <a:defRPr/>
            </a:pPr>
            <a:endParaRPr lang="en-US" altLang="zh-TW" sz="1800" dirty="0"/>
          </a:p>
          <a:p>
            <a:pPr>
              <a:defRPr/>
            </a:pPr>
            <a:r>
              <a:rPr lang="en-US" altLang="zh-TW" sz="1200" dirty="0"/>
              <a:t>Instruction					OP/</a:t>
            </a:r>
            <a:r>
              <a:rPr lang="en-US" altLang="zh-TW" sz="1200" dirty="0" err="1"/>
              <a:t>funct</a:t>
            </a:r>
            <a:r>
              <a:rPr lang="en-US" altLang="zh-TW" sz="1200" dirty="0"/>
              <a:t>	                       Meaning	</a:t>
            </a:r>
          </a:p>
          <a:p>
            <a:pPr>
              <a:defRPr/>
            </a:pPr>
            <a:r>
              <a:rPr lang="en-US" altLang="zh-TW" sz="1200" dirty="0"/>
              <a:t>add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, $rt			0/32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 + $rt</a:t>
            </a:r>
          </a:p>
          <a:p>
            <a:pPr>
              <a:defRPr/>
            </a:pPr>
            <a:r>
              <a:rPr lang="en-US" altLang="zh-TW" sz="1200" dirty="0"/>
              <a:t>sub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, $rt			0/34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 - $rt</a:t>
            </a:r>
          </a:p>
          <a:p>
            <a:pPr>
              <a:defRPr/>
            </a:pPr>
            <a:r>
              <a:rPr lang="en-US" altLang="zh-TW" sz="1200" dirty="0"/>
              <a:t>and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, $rt			0/36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 &amp; $rt</a:t>
            </a:r>
          </a:p>
          <a:p>
            <a:pPr>
              <a:defRPr/>
            </a:pPr>
            <a:r>
              <a:rPr lang="en-US" altLang="zh-TW" sz="1200" dirty="0"/>
              <a:t>or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, $rt			0/37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 | $rt</a:t>
            </a:r>
          </a:p>
          <a:p>
            <a:pPr>
              <a:defRPr/>
            </a:pPr>
            <a:r>
              <a:rPr lang="en-US" altLang="zh-TW" sz="1200" dirty="0" err="1"/>
              <a:t>slt</a:t>
            </a:r>
            <a:r>
              <a:rPr lang="en-US" altLang="zh-TW" sz="1200" dirty="0"/>
              <a:t>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, $rt			0/42				if($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&lt;$rt) 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=1; else 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0</a:t>
            </a:r>
          </a:p>
          <a:p>
            <a:pPr>
              <a:defRPr/>
            </a:pPr>
            <a:r>
              <a:rPr lang="en-US" altLang="zh-TW" sz="1200" dirty="0" err="1"/>
              <a:t>sll</a:t>
            </a:r>
            <a:r>
              <a:rPr lang="en-US" altLang="zh-TW" sz="1200" dirty="0"/>
              <a:t>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$rt, </a:t>
            </a:r>
            <a:r>
              <a:rPr lang="en-US" altLang="zh-TW" sz="1200" dirty="0" err="1"/>
              <a:t>shamt</a:t>
            </a:r>
            <a:r>
              <a:rPr lang="en-US" altLang="zh-TW" sz="1200" dirty="0"/>
              <a:t>		0/0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$rt  &lt;&lt; </a:t>
            </a:r>
            <a:r>
              <a:rPr lang="en-US" altLang="zh-TW" sz="1200" dirty="0" err="1"/>
              <a:t>shamt</a:t>
            </a:r>
            <a:endParaRPr lang="en-US" altLang="zh-TW" sz="1200" dirty="0"/>
          </a:p>
          <a:p>
            <a:pPr>
              <a:defRPr/>
            </a:pPr>
            <a:r>
              <a:rPr lang="en-US" altLang="zh-TW" sz="1200" dirty="0" err="1"/>
              <a:t>srl</a:t>
            </a:r>
            <a:r>
              <a:rPr lang="en-US" altLang="zh-TW" sz="1200" dirty="0"/>
              <a:t>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$rt, </a:t>
            </a:r>
            <a:r>
              <a:rPr lang="en-US" altLang="zh-TW" sz="1200" dirty="0" err="1"/>
              <a:t>shamt</a:t>
            </a:r>
            <a:r>
              <a:rPr lang="en-US" altLang="zh-TW" sz="1200" dirty="0"/>
              <a:t>		0/2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$rt  &gt;&gt; </a:t>
            </a:r>
            <a:r>
              <a:rPr lang="en-US" altLang="zh-TW" sz="1200" dirty="0" err="1"/>
              <a:t>shamt</a:t>
            </a:r>
            <a:endParaRPr lang="en-US" altLang="zh-TW" sz="1200" dirty="0"/>
          </a:p>
          <a:p>
            <a:pPr>
              <a:defRPr/>
            </a:pPr>
            <a:r>
              <a:rPr lang="en-US" altLang="zh-TW" sz="1200" dirty="0" err="1"/>
              <a:t>sra</a:t>
            </a:r>
            <a:r>
              <a:rPr lang="en-US" altLang="zh-TW" sz="1200" dirty="0"/>
              <a:t>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, $rt, </a:t>
            </a:r>
            <a:r>
              <a:rPr lang="en-US" altLang="zh-TW" sz="1200" dirty="0" err="1"/>
              <a:t>shamt</a:t>
            </a:r>
            <a:r>
              <a:rPr lang="en-US" altLang="zh-TW" sz="1200" dirty="0"/>
              <a:t>		0/3				$</a:t>
            </a:r>
            <a:r>
              <a:rPr lang="en-US" altLang="zh-TW" sz="1200" dirty="0" err="1"/>
              <a:t>rd</a:t>
            </a:r>
            <a:r>
              <a:rPr lang="en-US" altLang="zh-TW" sz="1200" dirty="0"/>
              <a:t> = $rt  &gt;&gt; </a:t>
            </a:r>
            <a:r>
              <a:rPr lang="en-US" altLang="zh-TW" sz="1200" dirty="0" err="1"/>
              <a:t>shamt</a:t>
            </a:r>
            <a:r>
              <a:rPr lang="en-US" altLang="zh-TW" sz="1200" dirty="0"/>
              <a:t>(signed)</a:t>
            </a:r>
          </a:p>
          <a:p>
            <a:pPr>
              <a:defRPr/>
            </a:pPr>
            <a:r>
              <a:rPr lang="en-US" altLang="zh-TW" sz="1200" dirty="0"/>
              <a:t>Mfc0               $rt, EPC			16				$rt = EPC</a:t>
            </a:r>
          </a:p>
          <a:p>
            <a:pPr>
              <a:defRPr/>
            </a:pPr>
            <a:r>
              <a:rPr lang="en-US" altLang="zh-TW" sz="1200" dirty="0"/>
              <a:t>Jr		$</a:t>
            </a:r>
            <a:r>
              <a:rPr lang="en-US" altLang="zh-TW" sz="1200" dirty="0" err="1"/>
              <a:t>rs</a:t>
            </a:r>
            <a:r>
              <a:rPr lang="en-US" altLang="zh-TW" sz="1200" dirty="0"/>
              <a:t>				0/8				PC = $</a:t>
            </a:r>
            <a:r>
              <a:rPr lang="en-US" altLang="zh-TW" sz="1200" dirty="0" err="1"/>
              <a:t>rs</a:t>
            </a:r>
            <a:endParaRPr lang="en-US" altLang="zh-TW" sz="1200" dirty="0"/>
          </a:p>
          <a:p>
            <a:pPr>
              <a:defRPr/>
            </a:pPr>
            <a:endParaRPr lang="en-US" altLang="zh-TW" sz="1200" dirty="0"/>
          </a:p>
          <a:p>
            <a:pPr>
              <a:defRPr/>
            </a:pPr>
            <a:endParaRPr lang="zh-TW" altLang="en-US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4381C7B-2A8F-40DC-A32A-078CE31BA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93177"/>
              </p:ext>
            </p:extLst>
          </p:nvPr>
        </p:nvGraphicFramePr>
        <p:xfrm>
          <a:off x="1220400" y="2361600"/>
          <a:ext cx="7200000" cy="548640"/>
        </p:xfrm>
        <a:graphic>
          <a:graphicData uri="http://schemas.openxmlformats.org/drawingml/2006/table">
            <a:tbl>
              <a:tblPr/>
              <a:tblGrid>
                <a:gridCol w="1157416">
                  <a:extLst>
                    <a:ext uri="{9D8B030D-6E8A-4147-A177-3AD203B41FA5}">
                      <a16:colId xmlns:a16="http://schemas.microsoft.com/office/drawing/2014/main" val="1144895069"/>
                    </a:ext>
                  </a:extLst>
                </a:gridCol>
                <a:gridCol w="1158433">
                  <a:extLst>
                    <a:ext uri="{9D8B030D-6E8A-4147-A177-3AD203B41FA5}">
                      <a16:colId xmlns:a16="http://schemas.microsoft.com/office/drawing/2014/main" val="678828369"/>
                    </a:ext>
                  </a:extLst>
                </a:gridCol>
                <a:gridCol w="1157416">
                  <a:extLst>
                    <a:ext uri="{9D8B030D-6E8A-4147-A177-3AD203B41FA5}">
                      <a16:colId xmlns:a16="http://schemas.microsoft.com/office/drawing/2014/main" val="1161244519"/>
                    </a:ext>
                  </a:extLst>
                </a:gridCol>
                <a:gridCol w="1158433">
                  <a:extLst>
                    <a:ext uri="{9D8B030D-6E8A-4147-A177-3AD203B41FA5}">
                      <a16:colId xmlns:a16="http://schemas.microsoft.com/office/drawing/2014/main" val="3343017955"/>
                    </a:ext>
                  </a:extLst>
                </a:gridCol>
                <a:gridCol w="1157416">
                  <a:extLst>
                    <a:ext uri="{9D8B030D-6E8A-4147-A177-3AD203B41FA5}">
                      <a16:colId xmlns:a16="http://schemas.microsoft.com/office/drawing/2014/main" val="2856877078"/>
                    </a:ext>
                  </a:extLst>
                </a:gridCol>
                <a:gridCol w="1410886">
                  <a:extLst>
                    <a:ext uri="{9D8B030D-6E8A-4147-A177-3AD203B41FA5}">
                      <a16:colId xmlns:a16="http://schemas.microsoft.com/office/drawing/2014/main" val="666214511"/>
                    </a:ext>
                  </a:extLst>
                </a:gridCol>
              </a:tblGrid>
              <a:tr h="548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opcode (6)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rs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(5)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rt (5)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rd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(5)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shamt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(5)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function (6)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460394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90E01FAB-2B2F-4CF4-BBE8-1730023FC831}"/>
              </a:ext>
            </a:extLst>
          </p:cNvPr>
          <p:cNvSpPr txBox="1"/>
          <p:nvPr/>
        </p:nvSpPr>
        <p:spPr>
          <a:xfrm>
            <a:off x="1304886" y="212944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TW" sz="1200" dirty="0">
                <a:solidFill>
                  <a:srgbClr val="FF0000"/>
                </a:solidFill>
                <a:ea typeface="宋体" pitchFamily="2" charset="-122"/>
              </a:rPr>
              <a:t>000000</a:t>
            </a:r>
            <a:endParaRPr lang="zh-TW" altLang="en-US" sz="1200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920AC5-A9C5-4693-B7F8-D6E2DA151B68}"/>
              </a:ext>
            </a:extLst>
          </p:cNvPr>
          <p:cNvSpPr/>
          <p:nvPr/>
        </p:nvSpPr>
        <p:spPr>
          <a:xfrm>
            <a:off x="2250534" y="2129443"/>
            <a:ext cx="1149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TW" sz="1200" dirty="0">
                <a:solidFill>
                  <a:srgbClr val="FF0000"/>
                </a:solidFill>
                <a:latin typeface="source-han-sans-traditional"/>
                <a:ea typeface="宋体" pitchFamily="2" charset="-122"/>
              </a:rPr>
              <a:t>Source Register</a:t>
            </a:r>
            <a:endParaRPr lang="zh-TW" altLang="en-US" sz="1200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CF3FA7-418B-46D8-BC0C-9123C347C339}"/>
              </a:ext>
            </a:extLst>
          </p:cNvPr>
          <p:cNvSpPr/>
          <p:nvPr/>
        </p:nvSpPr>
        <p:spPr>
          <a:xfrm>
            <a:off x="3465151" y="2123844"/>
            <a:ext cx="1149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TW" sz="1200" dirty="0">
                <a:solidFill>
                  <a:srgbClr val="FF0000"/>
                </a:solidFill>
                <a:latin typeface="source-han-sans-traditional"/>
                <a:ea typeface="宋体" pitchFamily="2" charset="-122"/>
              </a:rPr>
              <a:t>Target Register</a:t>
            </a:r>
            <a:endParaRPr lang="zh-TW" altLang="en-US" sz="1200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7FAE6E-62E3-4020-8C9C-36AFF2A78585}"/>
              </a:ext>
            </a:extLst>
          </p:cNvPr>
          <p:cNvSpPr/>
          <p:nvPr/>
        </p:nvSpPr>
        <p:spPr>
          <a:xfrm>
            <a:off x="4590356" y="2123842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TW" altLang="en-US" sz="1200" dirty="0">
                <a:solidFill>
                  <a:srgbClr val="FF0000"/>
                </a:solidFill>
                <a:latin typeface="source-han-sans-traditional"/>
                <a:ea typeface="宋体" pitchFamily="2" charset="-122"/>
              </a:rPr>
              <a:t>目的地暫存器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6BF8B2-BE6E-4BAE-8A8E-B4F9DBAFBCFB}"/>
              </a:ext>
            </a:extLst>
          </p:cNvPr>
          <p:cNvSpPr/>
          <p:nvPr/>
        </p:nvSpPr>
        <p:spPr>
          <a:xfrm>
            <a:off x="5823274" y="213147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TW" altLang="en-US" sz="1200" dirty="0">
                <a:solidFill>
                  <a:srgbClr val="FF0000"/>
                </a:solidFill>
                <a:latin typeface="source-han-sans-traditional"/>
                <a:ea typeface="宋体" pitchFamily="2" charset="-122"/>
              </a:rPr>
              <a:t>位移之位數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44EF3B-DD8D-476E-92F6-FB11FD5C5000}"/>
              </a:ext>
            </a:extLst>
          </p:cNvPr>
          <p:cNvSpPr/>
          <p:nvPr/>
        </p:nvSpPr>
        <p:spPr>
          <a:xfrm>
            <a:off x="6888820" y="2131476"/>
            <a:ext cx="14219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TW" altLang="en-US" sz="1200" dirty="0">
                <a:solidFill>
                  <a:srgbClr val="FF0000"/>
                </a:solidFill>
                <a:latin typeface="source-han-sans-traditional"/>
                <a:ea typeface="宋体" pitchFamily="2" charset="-122"/>
              </a:rPr>
              <a:t>精確定義指令類型</a:t>
            </a:r>
          </a:p>
        </p:txBody>
      </p:sp>
    </p:spTree>
    <p:extLst>
      <p:ext uri="{BB962C8B-B14F-4D97-AF65-F5344CB8AC3E}">
        <p14:creationId xmlns:p14="http://schemas.microsoft.com/office/powerpoint/2010/main" val="91527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C37605A-3E4D-4E64-A8FF-536A5EF6745E}"/>
              </a:ext>
            </a:extLst>
          </p:cNvPr>
          <p:cNvSpPr txBox="1">
            <a:spLocks/>
          </p:cNvSpPr>
          <p:nvPr/>
        </p:nvSpPr>
        <p:spPr bwMode="auto">
          <a:xfrm>
            <a:off x="1116013" y="1844675"/>
            <a:ext cx="74803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400" kern="0" dirty="0"/>
              <a:t>XOR NOR </a:t>
            </a:r>
            <a:endParaRPr lang="zh-TW" altLang="en-US" sz="2400" kern="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6A76FC-68A8-4B66-A3ED-80C29B6053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Electronic Engineering, National Changhua University of Education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73BAC-0EEB-4154-A085-602EEFC048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74D8810-BE42-45AB-AFF0-B0B7B12C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D4F1861-48AB-46E7-97A0-F6746A639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625" y="2819400"/>
            <a:ext cx="5520750" cy="2792574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B39B320-F378-47CA-B52F-0B9DF878A3C4}"/>
              </a:ext>
            </a:extLst>
          </p:cNvPr>
          <p:cNvSpPr/>
          <p:nvPr/>
        </p:nvSpPr>
        <p:spPr bwMode="auto">
          <a:xfrm>
            <a:off x="1827954" y="4495801"/>
            <a:ext cx="5399936" cy="533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7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003366"/>
                </a:solidFill>
                <a:latin typeface="Rockwell Extra Bold" panose="02060903040505020403" pitchFamily="18" charset="0"/>
              </a:rPr>
              <a:t> Electronic Engineering, National Changhua University of Education</a:t>
            </a:r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4A056AE7-25CC-43C4-8C3F-30C138F96E39}" type="slidenum">
              <a:rPr lang="en-US" altLang="zh-TW" sz="1400">
                <a:latin typeface="Arial Black" panose="020B0A04020102020204" pitchFamily="34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7</a:t>
            </a:fld>
            <a:endParaRPr lang="en-US" altLang="zh-TW" sz="1400" dirty="0">
              <a:latin typeface="Arial Black" panose="020B0A040201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6013" y="1844675"/>
            <a:ext cx="7480300" cy="4175125"/>
          </a:xfrm>
        </p:spPr>
        <p:txBody>
          <a:bodyPr/>
          <a:lstStyle/>
          <a:p>
            <a:pPr>
              <a:defRPr/>
            </a:pPr>
            <a:r>
              <a:rPr lang="en-US" altLang="zh-TW" sz="2400" dirty="0"/>
              <a:t>XOR NOR (ALU-Control)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FCE708-1A5E-4095-8B25-5959B8B1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1ECCD5-D625-4417-BC33-2B4C809F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19401"/>
            <a:ext cx="4191000" cy="25875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345030-649C-4EE6-B813-E4C8A3AD2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58" y="2297099"/>
            <a:ext cx="4109198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dirty="0">
                <a:solidFill>
                  <a:schemeClr val="tx1"/>
                </a:solidFill>
              </a:rPr>
              <a:t>XOR NOR (ALU)</a:t>
            </a: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0A0AC71-E56B-400C-97D7-8D718544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62200"/>
            <a:ext cx="5029200" cy="27395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9573474-9193-45BF-B69A-07AB1DA3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286383"/>
            <a:ext cx="4351337" cy="236030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9DA4DDC5-688B-4A8A-86CE-C446DA16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925AA-4A9B-44AA-9F8A-381D6FC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2" y="1844675"/>
            <a:ext cx="7551737" cy="3878263"/>
          </a:xfrm>
        </p:spPr>
        <p:txBody>
          <a:bodyPr/>
          <a:lstStyle/>
          <a:p>
            <a:r>
              <a:rPr lang="en-US" altLang="zh-TW" sz="2400" dirty="0">
                <a:solidFill>
                  <a:schemeClr val="tx1"/>
                </a:solidFill>
              </a:rPr>
              <a:t>XOR NOR (Testbench)</a:t>
            </a: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B0698F-D26E-46B6-8462-4F446F4B1EA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Electronic Engineering, National Changhua University of Education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F9F07-F845-48B2-9E1F-4D867CD680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63CD6BDD-ECA7-4804-BE8D-CC894AF5A537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B78B96-339C-45B1-B5D3-0E3EE7E3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9265"/>
            <a:ext cx="7048500" cy="1189038"/>
          </a:xfrm>
        </p:spPr>
        <p:txBody>
          <a:bodyPr/>
          <a:lstStyle/>
          <a:p>
            <a:pPr algn="just"/>
            <a:r>
              <a:rPr lang="en-US" altLang="zh-TW" dirty="0"/>
              <a:t>Add R-type instruction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F3F91F-07B5-486F-B6C2-41D69E2B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39585"/>
            <a:ext cx="5834378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34039"/>
      </p:ext>
    </p:extLst>
  </p:cSld>
  <p:clrMapOvr>
    <a:masterClrMapping/>
  </p:clrMapOvr>
</p:sld>
</file>

<file path=ppt/theme/theme1.xml><?xml version="1.0" encoding="utf-8"?>
<a:theme xmlns:a="http://schemas.openxmlformats.org/drawingml/2006/main" name="學長專題">
  <a:themeElements>
    <a:clrScheme name="學長專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學長專題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lnDef>
  </a:objectDefaults>
  <a:extraClrSchemeLst>
    <a:extraClrScheme>
      <a:clrScheme name="學長專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學長專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學長專題</Template>
  <TotalTime>18694</TotalTime>
  <Words>1795</Words>
  <Application>Microsoft Office PowerPoint</Application>
  <PresentationFormat>如螢幕大小 (4:3)</PresentationFormat>
  <Paragraphs>306</Paragraphs>
  <Slides>49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微软雅黑</vt:lpstr>
      <vt:lpstr>source-han-sans-traditional</vt:lpstr>
      <vt:lpstr>微軟正黑體</vt:lpstr>
      <vt:lpstr>標楷體</vt:lpstr>
      <vt:lpstr>Arial</vt:lpstr>
      <vt:lpstr>Arial Black</vt:lpstr>
      <vt:lpstr>Rockwell Extra Bold</vt:lpstr>
      <vt:lpstr>Times New Roman</vt:lpstr>
      <vt:lpstr>學長專題</vt:lpstr>
      <vt:lpstr>預設簡報設計</vt:lpstr>
      <vt:lpstr>Central Processing Unit Design</vt:lpstr>
      <vt:lpstr>Outline</vt:lpstr>
      <vt:lpstr>Introduction</vt:lpstr>
      <vt:lpstr>Introduction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R-type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I-type instruction</vt:lpstr>
      <vt:lpstr>Add J-type instruction</vt:lpstr>
      <vt:lpstr>Add J-type instruction</vt:lpstr>
      <vt:lpstr>Add J-type instruction</vt:lpstr>
      <vt:lpstr>Add J-type instruction</vt:lpstr>
      <vt:lpstr>Add J-type instruction</vt:lpstr>
      <vt:lpstr>Add J-type instruction</vt:lpstr>
      <vt:lpstr>Add J-type instruction</vt:lpstr>
      <vt:lpstr>Add J-type instruction</vt:lpstr>
      <vt:lpstr>Add J-type instruction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JyunXin Ke</cp:lastModifiedBy>
  <cp:revision>764</cp:revision>
  <cp:lastPrinted>1601-01-01T00:00:00Z</cp:lastPrinted>
  <dcterms:created xsi:type="dcterms:W3CDTF">1601-01-01T00:00:00Z</dcterms:created>
  <dcterms:modified xsi:type="dcterms:W3CDTF">2023-07-10T06:41:49Z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